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7" r:id="rId26"/>
    <p:sldId id="281" r:id="rId27"/>
    <p:sldId id="282" r:id="rId28"/>
    <p:sldId id="283" r:id="rId29"/>
    <p:sldId id="284" r:id="rId30"/>
    <p:sldId id="285" r:id="rId31"/>
    <p:sldId id="286" r:id="rId32"/>
    <p:sldId id="26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2" end="32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9.xml"/><Relationship Id="rId13" Type="http://schemas.openxmlformats.org/officeDocument/2006/relationships/slide" Target="slide24.xml"/><Relationship Id="rId18" Type="http://schemas.openxmlformats.org/officeDocument/2006/relationships/slide" Target="slide29.xml"/><Relationship Id="rId3" Type="http://schemas.openxmlformats.org/officeDocument/2006/relationships/slide" Target="slide14.xml"/><Relationship Id="rId7" Type="http://schemas.openxmlformats.org/officeDocument/2006/relationships/slide" Target="slide18.xml"/><Relationship Id="rId12" Type="http://schemas.openxmlformats.org/officeDocument/2006/relationships/slide" Target="slide23.xml"/><Relationship Id="rId17" Type="http://schemas.openxmlformats.org/officeDocument/2006/relationships/slide" Target="slide28.xml"/><Relationship Id="rId2" Type="http://schemas.openxmlformats.org/officeDocument/2006/relationships/slide" Target="slide5.xml"/><Relationship Id="rId16" Type="http://schemas.openxmlformats.org/officeDocument/2006/relationships/slide" Target="slide27.xml"/><Relationship Id="rId20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11" Type="http://schemas.openxmlformats.org/officeDocument/2006/relationships/slide" Target="slide22.xml"/><Relationship Id="rId5" Type="http://schemas.openxmlformats.org/officeDocument/2006/relationships/slide" Target="slide16.xml"/><Relationship Id="rId15" Type="http://schemas.openxmlformats.org/officeDocument/2006/relationships/slide" Target="slide26.xml"/><Relationship Id="rId10" Type="http://schemas.openxmlformats.org/officeDocument/2006/relationships/slide" Target="slide21.xml"/><Relationship Id="rId19" Type="http://schemas.openxmlformats.org/officeDocument/2006/relationships/slide" Target="slide30.xml"/><Relationship Id="rId4" Type="http://schemas.openxmlformats.org/officeDocument/2006/relationships/slide" Target="slide15.xml"/><Relationship Id="rId9" Type="http://schemas.openxmlformats.org/officeDocument/2006/relationships/slide" Target="slide20.xml"/><Relationship Id="rId14" Type="http://schemas.openxmlformats.org/officeDocument/2006/relationships/slide" Target="slide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slide" Target="slide7.xml"/><Relationship Id="rId7" Type="http://schemas.openxmlformats.org/officeDocument/2006/relationships/image" Target="../media/image15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2;&#1086;&#1079;&#1088;.&#1086;&#1089;&#1086;&#1073;&#1077;&#1085;&#1085;&#1086;&#1089;&#1090;&#1080;\&#1055;&#1088;&#1086;&#1092;&#1086;&#1088;&#1080;&#1077;&#1085;&#1090;&#1072;&#1094;&#1080;&#1103;\&#1055;&#1088;&#1086;&#1075;&#1088;&#1072;&#1084;&#1084;&#1072;%20&#1042;&#1099;&#1073;&#1086;&#1088;%20&#1087;&#1088;&#1086;&#1092;.&#1087;&#1091;&#1090;&#1080;\&#1055;&#1088;&#1086;&#1092;&#1077;&#1089;&#1089;&#1080;&#1103;%20&#1080;%20&#1090;&#1077;&#1084;&#1087;&#1077;&#1088;&#1072;&#1084;&#1077;&#1085;&#1090;\&#1055;&#1088;&#1077;&#1079;&#1077;&#1085;&#1090;&#1072;&#1094;&#1080;&#1103;\&#1042;&#1072;&#1083;&#1100;&#1089;%20&#1094;&#1074;&#1077;&#1090;&#1086;&#1074;.mp3" TargetMode="External"/><Relationship Id="rId6" Type="http://schemas.openxmlformats.org/officeDocument/2006/relationships/image" Target="../media/image14.png"/><Relationship Id="rId11" Type="http://schemas.openxmlformats.org/officeDocument/2006/relationships/image" Target="../media/image19.gif"/><Relationship Id="rId5" Type="http://schemas.openxmlformats.org/officeDocument/2006/relationships/image" Target="../media/image13.jpeg"/><Relationship Id="rId10" Type="http://schemas.openxmlformats.org/officeDocument/2006/relationships/image" Target="../media/image18.gif"/><Relationship Id="rId4" Type="http://schemas.openxmlformats.org/officeDocument/2006/relationships/slide" Target="slide13.xml"/><Relationship Id="rId9" Type="http://schemas.openxmlformats.org/officeDocument/2006/relationships/image" Target="../media/image1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7" Type="http://schemas.openxmlformats.org/officeDocument/2006/relationships/slide" Target="slide5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42;&#1086;&#1079;&#1088;.&#1086;&#1089;&#1086;&#1073;&#1077;&#1085;&#1085;&#1086;&#1089;&#1090;&#1080;\&#1055;&#1088;&#1086;&#1092;&#1086;&#1088;&#1080;&#1077;&#1085;&#1090;&#1072;&#1094;&#1080;&#1103;\&#1055;&#1088;&#1086;&#1075;&#1088;&#1072;&#1084;&#1084;&#1072;%20&#1042;&#1099;&#1073;&#1086;&#1088;%20&#1087;&#1088;&#1086;&#1092;.&#1087;&#1091;&#1090;&#1080;\&#1055;&#1088;&#1086;&#1092;&#1077;&#1089;&#1089;&#1080;&#1103;%20&#1080;%20&#1090;&#1077;&#1084;&#1087;&#1077;&#1088;&#1072;&#1084;&#1077;&#1085;&#1090;\&#1055;&#1088;&#1077;&#1079;&#1077;&#1085;&#1090;&#1072;&#1094;&#1080;&#1103;\Paul%20Mauriat-Toccata.mp3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70892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Профессия и темперамент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 А Н Г В И Н И К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784976" cy="5472608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Активный, работоспособный, эмоциональный, легко переживает неудачи, быстро приспосабливается к условиям жизни, частая смена впечатлений.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 отзывчивость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 поверхностность, нетерпеливость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доводить начатое дело до конца, критично относиться к результатам своего труда, обращать внимание на качество выполненного задания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Благоприятна разнообразная работа с получением новых заданий. Можно достичь успехов в работе, где ценят мобильность, интенсивное общение, умение быстро переключаться на другие дела.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Ф Л Е Г М А Т И К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Постоянство и глубина чувств, равномерность действий, устойчивость стремлений и настроений, слабые внешние выражения душевных состояний.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 выдержка и самообладание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 безразличие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развивать активность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 привычный режим работы. Можно достичь успехов в работе, где требуются усидчивость, скрупулёзность, стабильность ритма. Сложнее, когда работа разнообразна.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 Е Л А Н Х О Л И 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328592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Тонко чувствующий, легкоранимый, со сдержанными движениями, с глубокими переживаниями, слабо реагирует на окружающее.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 впечатлительность, отзывчивость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 утомляемость, замкнутость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совместная деятельность с успешными людьми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Подходит работа, требующая тонких ручных умений в сочетании с дипломатичностью в отношениях с людьми. Это люди искусства. Противопоказаны профессии, связанные с неожиданностями и сложностями.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Психологические задачи «Определение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темперамента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916832"/>
            <a:ext cx="7458622" cy="4441126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6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8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9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  <a:hlinkClick r:id="rId12" action="ppaction://hlinksldjump"/>
            </a:endParaRPr>
          </a:p>
          <a:p>
            <a:pPr marL="514350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2" action="ppaction://hlinksldjump"/>
              </a:rPr>
              <a:t>10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3" action="ppaction://hlinksldjump"/>
              </a:rPr>
              <a:t>11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12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13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6" action="ppaction://hlinksldjump"/>
              </a:rPr>
              <a:t>14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14350" indent="-514350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7" action="ppaction://hlinksldjump"/>
              </a:rPr>
              <a:t>15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8" action="ppaction://hlinksldjump"/>
              </a:rPr>
              <a:t>16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19" action="ppaction://hlinksldjump"/>
              </a:rPr>
              <a:t>17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  <a:hlinkClick r:id="rId20" action="ppaction://hlinksldjump"/>
              </a:rPr>
              <a:t>18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Невозмутимый тугодум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Михайло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Семёныч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Собакевич.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обакевич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06370" y="1357298"/>
            <a:ext cx="3794754" cy="50195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Непредсказуемый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энергичный жизнелюб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Ноздрёв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«говорун, кутила, лихач».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Ноздрёв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7763" y="1428736"/>
            <a:ext cx="3987171" cy="495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891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Импульсивный ревнивец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Отелло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Отелло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3469" y="1500174"/>
            <a:ext cx="5715040" cy="4857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4680520" cy="2664296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Впечатлительный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романтик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Гамлет.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Гамлет.jpeg">
            <a:hlinkClick r:id="rId3" action="ppaction://hlinksldjump"/>
          </p:cNvPr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5652120" y="1412776"/>
            <a:ext cx="3312368" cy="4993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00174"/>
            <a:ext cx="8784976" cy="48811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Алчно неутомимый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Барон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Мюнхгаузен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жаждой впечатлений.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арон Мюнхгаузен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1428736"/>
            <a:ext cx="3614750" cy="495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Всегда спокойный,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равнодушный,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безвольно-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бесцельный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лентяй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Обломов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ончаров. Обломов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t="30031"/>
          <a:stretch>
            <a:fillRect/>
          </a:stretch>
        </p:blipFill>
        <p:spPr>
          <a:xfrm>
            <a:off x="4424132" y="1628800"/>
            <a:ext cx="4505967" cy="47606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620688"/>
            <a:ext cx="8784976" cy="6048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следует насиловать природу,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следует повиноваться ей…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необходимые желания исполняя,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а также естественные,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если они не вредят,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а вредные сурово подавляя.</a:t>
            </a:r>
          </a:p>
          <a:p>
            <a:pPr algn="r"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algn="r">
              <a:buNone/>
            </a:pPr>
            <a:endParaRPr lang="ru-RU" b="1" i="1" dirty="0" smtClean="0">
              <a:latin typeface="Times New Roman" pitchFamily="18" charset="0"/>
              <a:cs typeface="Times New Roman" pitchFamily="18" charset="0"/>
              <a:hlinkClick r:id="rId2" action="ppaction://hlinksldjump"/>
            </a:endParaRP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Эпикур, древнегреческий философ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(341-270 гг. до н.э.)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Эпикур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4500" y="1412776"/>
            <a:ext cx="2037299" cy="4176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49685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Мстительный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граф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Монте-Кристо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раф Монте-Кристо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 t="37782"/>
          <a:stretch>
            <a:fillRect/>
          </a:stretch>
        </p:blipFill>
        <p:spPr>
          <a:xfrm>
            <a:off x="4115730" y="1556793"/>
            <a:ext cx="4881550" cy="482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5256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Грустно-весёлый,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ироничный писатель,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сатирик,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великий мистификатор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Николай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Васильевич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Гоголь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Гоголь Н.В.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428736"/>
            <a:ext cx="3509967" cy="49559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Пётр Ильич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Чайковский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Чайковский П.И.(1840-1893).jpeg">
            <a:hlinkClick r:id="rId4" action="ppaction://hlinksldjump"/>
          </p:cNvPr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tretch>
            <a:fillRect/>
          </a:stretch>
        </p:blipFill>
        <p:spPr>
          <a:xfrm>
            <a:off x="2771800" y="1556792"/>
            <a:ext cx="3753962" cy="4824536"/>
          </a:xfrm>
        </p:spPr>
      </p:pic>
      <p:pic>
        <p:nvPicPr>
          <p:cNvPr id="5" name="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29124" y="1071546"/>
            <a:ext cx="357190" cy="357190"/>
          </a:xfrm>
          <a:prstGeom prst="rect">
            <a:avLst/>
          </a:prstGeom>
        </p:spPr>
      </p:pic>
      <p:pic>
        <p:nvPicPr>
          <p:cNvPr id="6" name="Рисунок 5" descr="image 5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4581128"/>
            <a:ext cx="1440160" cy="1440160"/>
          </a:xfrm>
          <a:prstGeom prst="rect">
            <a:avLst/>
          </a:prstGeom>
          <a:scene3d>
            <a:camera prst="orthographicFront">
              <a:rot lat="0" lon="0" rev="5100000"/>
            </a:camera>
            <a:lightRig rig="threePt" dir="t"/>
          </a:scene3d>
        </p:spPr>
      </p:pic>
      <p:pic>
        <p:nvPicPr>
          <p:cNvPr id="7" name="Рисунок 6" descr="image 4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55576" y="3645024"/>
            <a:ext cx="1326629" cy="1197203"/>
          </a:xfrm>
          <a:prstGeom prst="rect">
            <a:avLst/>
          </a:prstGeom>
        </p:spPr>
      </p:pic>
      <p:pic>
        <p:nvPicPr>
          <p:cNvPr id="8" name="Рисунок 7" descr="image 3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1220" y="1412776"/>
            <a:ext cx="1882190" cy="1728192"/>
          </a:xfrm>
          <a:prstGeom prst="rect">
            <a:avLst/>
          </a:prstGeom>
          <a:scene3d>
            <a:camera prst="orthographicFront">
              <a:rot lat="0" lon="0" rev="14400000"/>
            </a:camera>
            <a:lightRig rig="threePt" dir="t"/>
          </a:scene3d>
        </p:spPr>
      </p:pic>
      <p:pic>
        <p:nvPicPr>
          <p:cNvPr id="9" name="Рисунок 8" descr="image 2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907117" y="1484784"/>
            <a:ext cx="1697331" cy="1584176"/>
          </a:xfrm>
          <a:prstGeom prst="rect">
            <a:avLst/>
          </a:prstGeom>
          <a:scene3d>
            <a:camera prst="orthographicFront">
              <a:rot lat="0" lon="0" rev="7800000"/>
            </a:camera>
            <a:lightRig rig="threePt" dir="t"/>
          </a:scene3d>
        </p:spPr>
      </p:pic>
      <p:pic>
        <p:nvPicPr>
          <p:cNvPr id="10" name="Рисунок 9" descr="Воробей на розе.g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11560" y="5589240"/>
            <a:ext cx="1698104" cy="8490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Свободолюбивый 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Михаил Юрьевич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Лермонтов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Лермонтов М.Ю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6380" y="1428736"/>
            <a:ext cx="3667140" cy="488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340768"/>
            <a:ext cx="8784976" cy="50405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Вспыльчивый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 исступления,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бесстрашный,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подвижными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манерами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Александр Сергеевич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Пушкин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ушкин А. С.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85662" y="1412776"/>
            <a:ext cx="4079755" cy="4945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357298"/>
            <a:ext cx="8858312" cy="50006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Настойчивый,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упорный,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скрупулёзный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моралист и обличитель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«сильных» мира сего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Иван Андреевич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Крылов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рылов И.А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6587" y="1428736"/>
            <a:ext cx="3696917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12776"/>
            <a:ext cx="8858312" cy="494518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Обращённый в себя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Виктор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Гюго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преобладанием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чувственного начала,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чёрно-белыми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контрастами в творчестве: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злодей –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так исчадие ада,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если герой –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совершенство души.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Виктор Гюго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1412776"/>
            <a:ext cx="3940026" cy="4984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858312" cy="650085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Великий полководец Михаил Илларионович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Кутузов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командир роты Астраханского пехотного полка,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победитель Наполеона,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образованный,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исполнительный,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предприимчивый,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тактичный,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умел находить общий язык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разными людьми,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особый дар повелевать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звучал ласковой просьбой,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обаяние ума 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благородство характера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покоряли в нём людей 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помогали при всей его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усталости.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утузов М.И.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484784"/>
            <a:ext cx="4153078" cy="4879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42852"/>
            <a:ext cx="8858312" cy="657229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так Россию полюбил,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		Что и во сне он ей служил.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Русский царь-богатырь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Пётр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Кипело в нём ретивое сердце,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богатырские мысли сменяли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одна другую.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Продолжительных разговоров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не любил и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 некоторого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отдыха возвращался к делу.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Пётр 1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263000"/>
            <a:ext cx="3825884" cy="5126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285860"/>
            <a:ext cx="8858312" cy="54292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Склонный к взрывам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безотчётного непокорства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Чарльз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Дарвин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самых ранних лет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глубоко чувствовал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прелесть живой природы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был одержим страстью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собирать всякую всячину.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Дарвин Ч.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428735"/>
            <a:ext cx="3979188" cy="49602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анализ влияния природного фактора на профессиональное становление личности.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Познакомиться с понятием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«темперамент»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с учением о темпераментах.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Определить свой тип темперамента.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Составить свою темпераментную формулу.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Обсудить выбор своей профессии с учётом типа темперамента.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Решить психологические задачи на определение типов темперамента.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88640"/>
            <a:ext cx="8858312" cy="648072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Великий систематизатор Дмитрий Иванович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Менделеев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Мучивший его вопрос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всегда приводил его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возбуждённое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состояние.</a:t>
            </a:r>
          </a:p>
        </p:txBody>
      </p:sp>
      <p:pic>
        <p:nvPicPr>
          <p:cNvPr id="4" name="Рисунок 3" descr="Менделеев Д.И.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1429727"/>
            <a:ext cx="3637048" cy="4994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404664"/>
            <a:ext cx="8858312" cy="63104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Полководец Александр Васильевич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Суворов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 рождения слабый,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неуравновешенным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типом нервной системы.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Спартанский режим,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физические и психические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нагрузки закалили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его нервы и тело.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 после этого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он имел право говорить: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«Потомство моё, прошу брать мой пример!»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Суворов А.В.jpe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78908" y="1428735"/>
            <a:ext cx="3507954" cy="45720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пасибо за внимание - учитель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8784976" cy="496855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Форма проведения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тренинговое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занятие.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учащиеся старших классов.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материалы: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портреты Эпикура, Гиппократа, И.П.Павлова, И.Канта;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таблица «Учение о темпераментах»;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бланки к тесту для определения типа темперамента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Жарикова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Е., Крушельницкого Е.;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карточки «Х», «С», «Ф», «М»;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раздаточный материал «Типы темпераментов».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Сценарный план.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5142312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Ритуал приветствия.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Введение в тему.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Теоретический блок.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Изучение темперамента.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Основное содержание.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Рефлексия прошедшего занятия.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Ритуал прощания.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8784976" cy="6048672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 е м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 м е </a:t>
            </a:r>
            <a:r>
              <a:rPr lang="ru-RU" sz="3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 </a:t>
            </a:r>
          </a:p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(от лат. «соразмерность», «правильная мера», «надлежащее соотношение частей») </a:t>
            </a:r>
          </a:p>
          <a:p>
            <a:pPr algn="just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	– это индивидуально-своеобразная, природно-обусловленная совокупность динамических проявлений психических процессов личности в её сознательной деятельности.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Учение о темпераментах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79512" y="980728"/>
          <a:ext cx="8784976" cy="5688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4300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Жёлтая желчь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Кровь </a:t>
                      </a:r>
                      <a:endParaRPr lang="ru-RU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Флегма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Чёрная желчь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37842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Холерик </a:t>
                      </a:r>
                      <a:endParaRPr lang="ru-RU" b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(от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греч. «холе» - «жёлтая желчь»)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Сангвиник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 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(от греч. «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сангвис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» - «живая кровь»)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Флегматик </a:t>
                      </a:r>
                      <a:endParaRPr lang="ru-RU" b="1" dirty="0" smtClean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(от греч. «флегма» – «слизь»)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Меланхолик </a:t>
                      </a:r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(от греч. «</a:t>
                      </a:r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меланхоле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» - «чёрная желчь»)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61818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Быстрый, живой, подвижный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Спокойный, медленный</a:t>
                      </a:r>
                      <a:endParaRPr lang="ru-RU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96517"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Неуравнове</a:t>
                      </a:r>
                      <a:r>
                        <a:rPr lang="ru-R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b="1" dirty="0" err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шенный</a:t>
                      </a:r>
                      <a:r>
                        <a:rPr lang="ru-R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(безудержный)</a:t>
                      </a:r>
                      <a:r>
                        <a:rPr lang="ru-RU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 преобладанием возбуждения</a:t>
                      </a:r>
                      <a:endParaRPr lang="ru-RU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ru-RU" b="1" dirty="0" smtClean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Уравновешенный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(сила</a:t>
                      </a:r>
                      <a:r>
                        <a:rPr lang="ru-RU" b="1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равновесие </a:t>
                      </a:r>
                    </a:p>
                    <a:p>
                      <a:pPr algn="ctr"/>
                      <a:r>
                        <a:rPr lang="ru-RU" b="1" baseline="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нервных процессов)</a:t>
                      </a:r>
                      <a:endParaRPr lang="ru-RU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Неуравнове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шенный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 преобладанием торможения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001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Активность ЦНС</a:t>
                      </a:r>
                      <a:endParaRPr lang="ru-RU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Средняя активность</a:t>
                      </a:r>
                      <a:endParaRPr lang="ru-RU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Реактивность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30019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Сильный тип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нервной деятельности</a:t>
                      </a: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Слабый тип НД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6181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Темперамент действий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Темперамент чувствования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Темперамент действий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Темперамент чувствования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Тест для определения типа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темперамента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Инструкция: Выразите своё согласие (высокие баллы 10, 9, 8; средние баллы 7, 6, 5, 4) или несогласие (низкие баллы 3, 2, 1, 0) с приведёнными высказываниями.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Перед каким-либо важным для меня событием я начинаю нервничать.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работаю неравномерно, рывками.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Я быстро переключаюсь с одного дела на другое.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нужно, я могу спокойно ждать.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нужны сочувствие и поддержка, особенно при неудачах и трудностях.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людьми равными я несдержан и вспыльчив.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нетрудно сделать выбор.</a:t>
            </a:r>
          </a:p>
          <a:p>
            <a:pPr marL="514350" indent="-51435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 не приходится сдерживать свои эмоции, это получается само собой.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aul Mauriat-Tocca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5799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Х О Л Е Р И К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268760"/>
            <a:ext cx="8784976" cy="54006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Страстный, порывистый, склонный к резким сменам настроения и эмоциональным вспышкам.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«+» энергичность, активность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«-» вспыльчивость, несдержанность, не хватает самообладания 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развивать способности считаться с чувствами окружающих, направлять энергию на полезные дела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Благоприятна цикличная работа с чередованием усилий и спокойствия. Можно достичь успехов в работе, где ценят напор и безудержность.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1201</TotalTime>
  <Words>849</Words>
  <Application>Microsoft Office PowerPoint</Application>
  <PresentationFormat>Экран (4:3)</PresentationFormat>
  <Paragraphs>236</Paragraphs>
  <Slides>32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Официальная</vt:lpstr>
      <vt:lpstr>Профессия и темперамент</vt:lpstr>
      <vt:lpstr>Слайд 2</vt:lpstr>
      <vt:lpstr>Слайд 3</vt:lpstr>
      <vt:lpstr>Слайд 4</vt:lpstr>
      <vt:lpstr>Сценарный план.</vt:lpstr>
      <vt:lpstr>Слайд 6</vt:lpstr>
      <vt:lpstr>Учение о темпераментах</vt:lpstr>
      <vt:lpstr>       Тест для определения типа темперамента Инструкция: Выразите своё согласие (высокие баллы 10, 9, 8; средние баллы 7, 6, 5, 4) или несогласие (низкие баллы 3, 2, 1, 0) с приведёнными высказываниями. </vt:lpstr>
      <vt:lpstr>Х О Л Е Р И К</vt:lpstr>
      <vt:lpstr>С А Н Г В И Н И К</vt:lpstr>
      <vt:lpstr>Ф Л Е Г М А Т И К</vt:lpstr>
      <vt:lpstr>М Е Л А Н Х О Л И К</vt:lpstr>
      <vt:lpstr>Психологические задачи «Определение темперамента».</vt:lpstr>
      <vt:lpstr>Слайд 14</vt:lpstr>
      <vt:lpstr>Слайд 15</vt:lpstr>
      <vt:lpstr>Импульсивный ревнивец Отелло.</vt:lpstr>
      <vt:lpstr>Впечатлительный  романтик  Гамлет.</vt:lpstr>
      <vt:lpstr>Слайд 18</vt:lpstr>
      <vt:lpstr>Слайд 19</vt:lpstr>
      <vt:lpstr>Слайд 20</vt:lpstr>
      <vt:lpstr>Слайд 21</vt:lpstr>
      <vt:lpstr>Пётр Ильич Чайковский.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Профессия и темперамент.</dc:title>
  <dc:creator>Шевцова Ольга Николаевна</dc:creator>
  <cp:lastModifiedBy>User</cp:lastModifiedBy>
  <cp:revision>120</cp:revision>
  <dcterms:modified xsi:type="dcterms:W3CDTF">2015-01-14T16:02:55Z</dcterms:modified>
</cp:coreProperties>
</file>